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672" r:id="rId2"/>
    <p:sldId id="685" r:id="rId3"/>
    <p:sldId id="680" r:id="rId4"/>
    <p:sldId id="689" r:id="rId5"/>
    <p:sldId id="690" r:id="rId6"/>
    <p:sldId id="691" r:id="rId7"/>
    <p:sldId id="693" r:id="rId8"/>
    <p:sldId id="682" r:id="rId9"/>
    <p:sldId id="686" r:id="rId10"/>
    <p:sldId id="681" r:id="rId11"/>
    <p:sldId id="688" r:id="rId12"/>
    <p:sldId id="684" r:id="rId13"/>
    <p:sldId id="683" r:id="rId14"/>
    <p:sldId id="692" r:id="rId15"/>
    <p:sldId id="6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15F"/>
    <a:srgbClr val="A93DF9"/>
    <a:srgbClr val="D7D7D7"/>
    <a:srgbClr val="2249FC"/>
    <a:srgbClr val="0263C1"/>
    <a:srgbClr val="6FA30D"/>
    <a:srgbClr val="1DB6BA"/>
    <a:srgbClr val="B95BFF"/>
    <a:srgbClr val="CF2329"/>
    <a:srgbClr val="DB9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352"/>
  </p:normalViewPr>
  <p:slideViewPr>
    <p:cSldViewPr snapToGrid="0">
      <p:cViewPr>
        <p:scale>
          <a:sx n="110" d="100"/>
          <a:sy n="110" d="100"/>
        </p:scale>
        <p:origin x="1192" y="176"/>
      </p:cViewPr>
      <p:guideLst/>
    </p:cSldViewPr>
  </p:slideViewPr>
  <p:outlineViewPr>
    <p:cViewPr>
      <p:scale>
        <a:sx n="33" d="100"/>
        <a:sy n="33" d="100"/>
      </p:scale>
      <p:origin x="0" y="-13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7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1363-CC2F-9744-A609-515C0D44A7DA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A474-BE4C-4142-8846-516A043A2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8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5670335"/>
            <a:ext cx="10058400" cy="105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3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30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35"/>
            <a:ext cx="10515600" cy="464646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solidFill>
                  <a:srgbClr val="5A6B62"/>
                </a:solidFill>
                <a:latin typeface="+mj-lt"/>
              </a:defRPr>
            </a:lvl2pPr>
            <a:lvl3pPr>
              <a:defRPr>
                <a:solidFill>
                  <a:srgbClr val="5A6B62"/>
                </a:solidFill>
                <a:latin typeface="+mj-lt"/>
              </a:defRPr>
            </a:lvl3pPr>
            <a:lvl4pPr>
              <a:defRPr>
                <a:solidFill>
                  <a:srgbClr val="5A6B62"/>
                </a:solidFill>
                <a:latin typeface="+mj-lt"/>
              </a:defRPr>
            </a:lvl4pPr>
            <a:lvl5pPr>
              <a:defRPr>
                <a:solidFill>
                  <a:srgbClr val="5A6B6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0511F-D2B2-D04F-A126-C923E4484E38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48B5D-24E3-1C49-AE29-44171DCEB2A7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BE5F7E-A1E9-3E4B-8EE3-BD01826359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A0EBE5-793F-9B43-A79C-CFD34F9B5A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E5EA12-5BEA-C64A-BD15-AD337274EACD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0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12" y="5693333"/>
            <a:ext cx="10058400" cy="10552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06884D-C64E-124F-BF43-BFCD19F9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40CB372-3817-214A-9A34-66D3BA4BA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1555F-C7A7-1347-978F-0C4F16A50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0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C3645F5-4CEF-0E48-92EB-6090DC2E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B1857-C58E-2349-B4B0-049DFBE05199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CC1A88-F879-9646-8DB7-53D4BA780AC0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7C1A6-C96C-5C47-83D1-AF926E01B756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118B6D-6D57-8148-BC20-D043527317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BAF0A2-06AB-DC4E-A52B-B14CDB9046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F65DC8-ED90-8C4D-9C1B-3E5151CA2140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8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58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1794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1794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88FCCA-5DDE-3449-975A-D54B0463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1D69F-4F87-1E4D-BD91-CE6FCF6743B1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A6A90F-575C-B945-91A3-0EF2DD1E2445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E7284-E4F0-1E4D-B12D-26D4C8602714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7E0E07-30B6-B645-A0EA-42C817DE35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EE371-F2A7-B14C-AE22-18C82E995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77A379-F56B-6F47-888D-F717F7A83281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5706"/>
            <a:ext cx="5157787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5706"/>
            <a:ext cx="5183188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56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745701-5597-9C4D-BF6C-28CF19EA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E4493-75B9-3640-B56A-15FAD77141AC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B62968-E15A-E140-9BED-AB268367BB7E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A2176E-D952-A54B-940D-43BED50FA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4D7824-90F9-4B4C-B948-62976861F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6FD88F-CF66-8B44-8E7C-BF191A9E6E5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66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ECD8E8-7415-F641-B70F-CF33504CF2BB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ED1B1C-7678-FF41-AC51-C381FAF5C651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B4BFA-A40F-794C-8757-D6256872F4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B8120-B5A4-C048-8B9C-9DB37F4FD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83D66-DED8-A946-862D-41E3F69F03A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77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6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89D6-33BF-471D-B9EB-339D482E7564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2DE3-664C-9D40-92C8-099315EC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covid-eeraModel</a:t>
            </a:r>
            <a:r>
              <a:rPr lang="en-GB" dirty="0"/>
              <a:t>: general description</a:t>
            </a:r>
            <a:br>
              <a:rPr lang="en-GB" dirty="0"/>
            </a:br>
            <a:r>
              <a:rPr lang="en-US" sz="2200" b="0" dirty="0"/>
              <a:t>EPIC / Roslin Institute /EERA: </a:t>
            </a:r>
            <a:r>
              <a:rPr lang="en-GB" sz="2200" b="0" dirty="0"/>
              <a:t>Thibaud Porphyre, Mark </a:t>
            </a:r>
            <a:r>
              <a:rPr lang="en-GB" sz="2200" b="0" dirty="0" err="1"/>
              <a:t>Bronsvoort</a:t>
            </a:r>
            <a:r>
              <a:rPr lang="en-GB" sz="2200" b="0" dirty="0"/>
              <a:t>; UKAEA: Peter Fox</a:t>
            </a:r>
            <a:br>
              <a:rPr lang="en-GB" sz="2200" b="0" dirty="0"/>
            </a:br>
            <a:r>
              <a:rPr lang="en-GB" sz="2200" b="0" dirty="0"/>
              <a:t>Scottish COVID-19 Response Consortium, RAMP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ECBE3F-CEBB-4943-91DB-BF1AF6C5DD8E}"/>
              </a:ext>
            </a:extLst>
          </p:cNvPr>
          <p:cNvSpPr txBox="1">
            <a:spLocks/>
          </p:cNvSpPr>
          <p:nvPr/>
        </p:nvSpPr>
        <p:spPr>
          <a:xfrm>
            <a:off x="838200" y="1840671"/>
            <a:ext cx="6844000" cy="47037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Age-structured, compartment stochastic model (based on ASF within herd model)</a:t>
            </a:r>
          </a:p>
          <a:p>
            <a:pPr lvl="1"/>
            <a:r>
              <a:rPr lang="en-GB" dirty="0"/>
              <a:t>COVID19 specific</a:t>
            </a:r>
          </a:p>
          <a:p>
            <a:pPr lvl="1"/>
            <a:r>
              <a:rPr lang="en-GB" dirty="0"/>
              <a:t>HCW separated population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Coupled with ABC-</a:t>
            </a:r>
            <a:r>
              <a:rPr lang="en-US" dirty="0" err="1"/>
              <a:t>smc</a:t>
            </a:r>
            <a:r>
              <a:rPr lang="en-US" dirty="0"/>
              <a:t> inference framework</a:t>
            </a:r>
          </a:p>
          <a:p>
            <a:pPr lvl="1"/>
            <a:r>
              <a:rPr lang="en-US" dirty="0"/>
              <a:t>Fit on reported cases and reported mortality data</a:t>
            </a:r>
          </a:p>
          <a:p>
            <a:pPr lvl="1"/>
            <a:r>
              <a:rPr lang="en-US" dirty="0"/>
              <a:t>Fit on national, regional or health board level </a:t>
            </a:r>
          </a:p>
          <a:p>
            <a:endParaRPr lang="en-US" dirty="0"/>
          </a:p>
          <a:p>
            <a:r>
              <a:rPr lang="en-US" dirty="0"/>
              <a:t>C++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3299B-072B-E24A-90B1-A43A477A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00" y="1658982"/>
            <a:ext cx="4350473" cy="40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6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BF2996-1995-234E-AE25-1FDA285F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15" y="1156064"/>
            <a:ext cx="3803650" cy="2871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2921F7-B442-5F49-9300-7448F066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15" y="4012058"/>
            <a:ext cx="3803650" cy="287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BAE513-1BAD-A248-997D-7AB4E9E3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3" y="2231674"/>
            <a:ext cx="4737332" cy="3520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10E7D-D7DB-4443-90E7-8C4B1EF2B9C1}"/>
              </a:ext>
            </a:extLst>
          </p:cNvPr>
          <p:cNvSpPr txBox="1"/>
          <p:nvPr/>
        </p:nvSpPr>
        <p:spPr>
          <a:xfrm>
            <a:off x="7823200" y="418068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hcw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B9D74-C847-7541-8E23-C8DA0BC9FBA0}"/>
              </a:ext>
            </a:extLst>
          </p:cNvPr>
          <p:cNvSpPr txBox="1"/>
          <p:nvPr/>
        </p:nvSpPr>
        <p:spPr>
          <a:xfrm>
            <a:off x="9948754" y="123773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B96C3-CB54-6846-A28F-ABD95A96537F}"/>
              </a:ext>
            </a:extLst>
          </p:cNvPr>
          <p:cNvSpPr txBox="1"/>
          <p:nvPr/>
        </p:nvSpPr>
        <p:spPr>
          <a:xfrm>
            <a:off x="7660640" y="802521"/>
            <a:ext cx="379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Proportion of infectious </a:t>
            </a:r>
            <a:r>
              <a:rPr lang="en-GB" dirty="0" err="1"/>
              <a:t>ind.</a:t>
            </a:r>
            <a:r>
              <a:rPr lang="en-GB" dirty="0"/>
              <a:t> on Apr 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B2B8-2BAA-DF4B-8027-1F4176F1127C}"/>
              </a:ext>
            </a:extLst>
          </p:cNvPr>
          <p:cNvSpPr txBox="1"/>
          <p:nvPr/>
        </p:nvSpPr>
        <p:spPr>
          <a:xfrm>
            <a:off x="500053" y="1904767"/>
            <a:ext cx="30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Epi state distribution on Apr 28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ED6B4CD-AAB2-3D4B-82AC-23A8965F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Validation (2): Community-level proportion of infectious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88CA0-E821-AC4C-BE3B-28BFD1CDF449}"/>
              </a:ext>
            </a:extLst>
          </p:cNvPr>
          <p:cNvSpPr txBox="1"/>
          <p:nvPr/>
        </p:nvSpPr>
        <p:spPr>
          <a:xfrm>
            <a:off x="7734590" y="3269072"/>
            <a:ext cx="289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ONS Survey England Apr 27 – May 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B4295-BCA1-3F45-A468-DD398AE784A9}"/>
              </a:ext>
            </a:extLst>
          </p:cNvPr>
          <p:cNvSpPr/>
          <p:nvPr/>
        </p:nvSpPr>
        <p:spPr>
          <a:xfrm>
            <a:off x="500053" y="1126356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K=2000, u=1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7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8247-D326-174A-B552-EE5126EF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(3): age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702F6-F828-A047-9F01-F8FE9B96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948690"/>
            <a:ext cx="5677954" cy="4039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686C4-3D66-4045-83E9-DB90F245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948690"/>
            <a:ext cx="5763632" cy="41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07DDB-79F4-6E4A-9799-AEB825D7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5" y="0"/>
            <a:ext cx="10171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18539-6AE7-394D-B8CC-EE1110E6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10" y="1788160"/>
            <a:ext cx="4159024" cy="313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6B9D4-E438-C34E-BBF9-3A4C76B5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2062480"/>
            <a:ext cx="3795615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8E5D-4708-C748-BB05-FCAF6822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A6E5-0328-9049-880A-73DDF21A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model is ready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Next Steps</a:t>
            </a:r>
          </a:p>
          <a:p>
            <a:pPr lvl="1"/>
            <a:r>
              <a:rPr lang="en-GB" dirty="0"/>
              <a:t>Compare model to others</a:t>
            </a:r>
          </a:p>
          <a:p>
            <a:pPr lvl="1"/>
            <a:r>
              <a:rPr lang="en-GB" dirty="0"/>
              <a:t>Require agreed/validated fixed parameters</a:t>
            </a:r>
          </a:p>
          <a:p>
            <a:pPr lvl="1"/>
            <a:r>
              <a:rPr lang="en-GB" dirty="0"/>
              <a:t>Fit on overall mortalities (not only from hospital)</a:t>
            </a:r>
          </a:p>
          <a:p>
            <a:pPr lvl="1"/>
            <a:r>
              <a:rPr lang="en-GB" dirty="0"/>
              <a:t>Implement predictive ability </a:t>
            </a:r>
          </a:p>
          <a:p>
            <a:pPr lvl="1"/>
            <a:r>
              <a:rPr lang="en-GB" dirty="0"/>
              <a:t>Implement testing regime</a:t>
            </a:r>
          </a:p>
          <a:p>
            <a:pPr lvl="1"/>
            <a:endParaRPr lang="en-GB" dirty="0"/>
          </a:p>
          <a:p>
            <a:r>
              <a:rPr lang="en-GB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9769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F603-07C2-9D45-8458-F47D08F7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Required improvements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1AFF-B02E-FF4E-AE93-1E1129F6A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Code:</a:t>
            </a:r>
          </a:p>
          <a:p>
            <a:pPr lvl="1"/>
            <a:r>
              <a:rPr lang="en-GB" dirty="0"/>
              <a:t>Peter to list but likely to be a lot </a:t>
            </a:r>
          </a:p>
        </p:txBody>
      </p:sp>
    </p:spTree>
    <p:extLst>
      <p:ext uri="{BB962C8B-B14F-4D97-AF65-F5344CB8AC3E}">
        <p14:creationId xmlns:p14="http://schemas.microsoft.com/office/powerpoint/2010/main" val="13714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04A4-DE96-5244-8C85-7FD42C4C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E32C-17A3-E945-AF3F-5ECAD864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Short-term goals:</a:t>
            </a:r>
          </a:p>
          <a:p>
            <a:pPr lvl="1"/>
            <a:r>
              <a:rPr lang="en-US" dirty="0"/>
              <a:t>inference of key epidemiological parameters</a:t>
            </a:r>
          </a:p>
          <a:p>
            <a:pPr lvl="1"/>
            <a:r>
              <a:rPr lang="en-US" dirty="0"/>
              <a:t>changes between scales UK vs Scotland vs health board</a:t>
            </a:r>
          </a:p>
          <a:p>
            <a:pPr lvl="1"/>
            <a:endParaRPr lang="en-US" dirty="0"/>
          </a:p>
          <a:p>
            <a:r>
              <a:rPr lang="en-US" dirty="0"/>
              <a:t>Medium-term goals:</a:t>
            </a:r>
          </a:p>
          <a:p>
            <a:pPr lvl="1"/>
            <a:r>
              <a:rPr lang="en-US" dirty="0"/>
              <a:t>Prediction of community level infection</a:t>
            </a:r>
          </a:p>
          <a:p>
            <a:pPr lvl="1"/>
            <a:r>
              <a:rPr lang="en-US" dirty="0"/>
              <a:t>Evaluation impact of various scenarios for lifting movement restrictions</a:t>
            </a:r>
          </a:p>
          <a:p>
            <a:pPr lvl="1"/>
            <a:r>
              <a:rPr lang="en-US" dirty="0"/>
              <a:t>Evaluation impact of various testing regimes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19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7B2A115-BB73-A74D-A331-C30AE2E0B6B5}"/>
              </a:ext>
            </a:extLst>
          </p:cNvPr>
          <p:cNvSpPr/>
          <p:nvPr/>
        </p:nvSpPr>
        <p:spPr>
          <a:xfrm>
            <a:off x="744039" y="1740839"/>
            <a:ext cx="792000" cy="7920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GB" baseline="30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29B607-EB55-C040-8542-5D4FA4F7EEF8}"/>
              </a:ext>
            </a:extLst>
          </p:cNvPr>
          <p:cNvSpPr/>
          <p:nvPr/>
        </p:nvSpPr>
        <p:spPr>
          <a:xfrm>
            <a:off x="2862207" y="1740986"/>
            <a:ext cx="792000" cy="792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E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BFAEAF-2B0C-2847-8550-7EC430CDF859}"/>
              </a:ext>
            </a:extLst>
          </p:cNvPr>
          <p:cNvSpPr/>
          <p:nvPr/>
        </p:nvSpPr>
        <p:spPr>
          <a:xfrm>
            <a:off x="4649359" y="1740839"/>
            <a:ext cx="792000" cy="79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baseline="-25000" dirty="0" err="1">
                <a:solidFill>
                  <a:schemeClr val="tx1"/>
                </a:solidFill>
              </a:rPr>
              <a:t>P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14D49B-466B-7A49-B5AE-B81127F31E15}"/>
              </a:ext>
            </a:extLst>
          </p:cNvPr>
          <p:cNvSpPr/>
          <p:nvPr/>
        </p:nvSpPr>
        <p:spPr>
          <a:xfrm>
            <a:off x="10214113" y="1740839"/>
            <a:ext cx="792000" cy="792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GB" baseline="30000" dirty="0"/>
              <a:t>a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85E782-C3A9-5145-91EC-4796C4D1AD78}"/>
              </a:ext>
            </a:extLst>
          </p:cNvPr>
          <p:cNvSpPr/>
          <p:nvPr/>
        </p:nvSpPr>
        <p:spPr>
          <a:xfrm>
            <a:off x="8384867" y="216234"/>
            <a:ext cx="792000" cy="79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 baseline="30000" dirty="0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706D6F-DE7E-7245-8718-FF2C6A6EA7EF}"/>
              </a:ext>
            </a:extLst>
          </p:cNvPr>
          <p:cNvSpPr/>
          <p:nvPr/>
        </p:nvSpPr>
        <p:spPr>
          <a:xfrm>
            <a:off x="8509842" y="3250235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baseline="30000" dirty="0"/>
              <a:t>a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4AF4D5-220E-994D-81A2-329AFB90CE2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36039" y="2136839"/>
            <a:ext cx="1326168" cy="14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26BA17-31DB-C843-805D-75D99E93BA3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654207" y="2136839"/>
            <a:ext cx="995152" cy="14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EBC274-C46C-A94D-96E8-7D01B4C5275F}"/>
              </a:ext>
            </a:extLst>
          </p:cNvPr>
          <p:cNvCxnSpPr>
            <a:cxnSpLocks/>
            <a:stCxn id="5" idx="6"/>
            <a:endCxn id="96" idx="2"/>
          </p:cNvCxnSpPr>
          <p:nvPr/>
        </p:nvCxnSpPr>
        <p:spPr>
          <a:xfrm>
            <a:off x="5441359" y="2136839"/>
            <a:ext cx="17632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8306C-0720-C340-90C4-345216FA34C2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9185856" y="2416853"/>
            <a:ext cx="1144243" cy="9493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2FA79F-ED13-8042-9518-AC8D16D958D1}"/>
              </a:ext>
            </a:extLst>
          </p:cNvPr>
          <p:cNvCxnSpPr>
            <a:cxnSpLocks/>
            <a:stCxn id="96" idx="7"/>
            <a:endCxn id="8" idx="3"/>
          </p:cNvCxnSpPr>
          <p:nvPr/>
        </p:nvCxnSpPr>
        <p:spPr>
          <a:xfrm flipV="1">
            <a:off x="7880585" y="892248"/>
            <a:ext cx="620268" cy="96457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A0D7E7-5F64-814F-9E69-21074A1CFE40}"/>
              </a:ext>
            </a:extLst>
          </p:cNvPr>
          <p:cNvCxnSpPr>
            <a:cxnSpLocks/>
            <a:stCxn id="7" idx="1"/>
            <a:endCxn id="8" idx="5"/>
          </p:cNvCxnSpPr>
          <p:nvPr/>
        </p:nvCxnSpPr>
        <p:spPr>
          <a:xfrm flipH="1" flipV="1">
            <a:off x="9060881" y="892248"/>
            <a:ext cx="1269218" cy="96457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FB3D0A-96D0-C74D-95D7-D1CCA6FB9E40}"/>
              </a:ext>
            </a:extLst>
          </p:cNvPr>
          <p:cNvSpPr txBox="1"/>
          <p:nvPr/>
        </p:nvSpPr>
        <p:spPr>
          <a:xfrm>
            <a:off x="3898718" y="189949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1/𝛉</a:t>
            </a:r>
            <a:r>
              <a:rPr lang="en-GB" sz="1200" baseline="-25000" dirty="0"/>
              <a:t>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337F7D-6739-6340-B947-D864D183251C}"/>
              </a:ext>
            </a:extLst>
          </p:cNvPr>
          <p:cNvCxnSpPr>
            <a:cxnSpLocks/>
            <a:stCxn id="5" idx="7"/>
            <a:endCxn id="99" idx="2"/>
          </p:cNvCxnSpPr>
          <p:nvPr/>
        </p:nvCxnSpPr>
        <p:spPr>
          <a:xfrm flipV="1">
            <a:off x="5325373" y="612234"/>
            <a:ext cx="1125064" cy="124459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F20141-39B4-DF4A-8FCA-9A84478744ED}"/>
              </a:ext>
            </a:extLst>
          </p:cNvPr>
          <p:cNvSpPr txBox="1"/>
          <p:nvPr/>
        </p:nvSpPr>
        <p:spPr>
          <a:xfrm>
            <a:off x="7514373" y="230390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1/𝛉</a:t>
            </a:r>
            <a:r>
              <a:rPr lang="en-GB" sz="1200" baseline="-2500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201243-4A6C-6E45-9B9A-00209D78D1ED}"/>
                  </a:ext>
                </a:extLst>
              </p:cNvPr>
              <p:cNvSpPr/>
              <p:nvPr/>
            </p:nvSpPr>
            <p:spPr>
              <a:xfrm>
                <a:off x="8169638" y="1850862"/>
                <a:ext cx="19195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i="1" dirty="0"/>
                  <a:t>h</a:t>
                </a:r>
                <a:r>
                  <a:rPr lang="en-GB" sz="1200" dirty="0"/>
                  <a:t>(a) * (1-</a:t>
                </a:r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1200" dirty="0"/>
                  <a:t>/K) * (1/𝛉</a:t>
                </a:r>
                <a:r>
                  <a:rPr lang="en-GB" sz="1200" baseline="-25000" dirty="0"/>
                  <a:t>s</a:t>
                </a:r>
                <a:r>
                  <a:rPr lang="en-GB" sz="1200" dirty="0"/>
                  <a:t>) 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201243-4A6C-6E45-9B9A-00209D78D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638" y="1850862"/>
                <a:ext cx="1919500" cy="276999"/>
              </a:xfrm>
              <a:prstGeom prst="rect">
                <a:avLst/>
              </a:prstGeom>
              <a:blipFill>
                <a:blip r:embed="rId2"/>
                <a:stretch>
                  <a:fillRect t="-91304" b="-1478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8F6677F-5007-9D41-BC40-8350E6B6B65A}"/>
              </a:ext>
            </a:extLst>
          </p:cNvPr>
          <p:cNvSpPr/>
          <p:nvPr/>
        </p:nvSpPr>
        <p:spPr>
          <a:xfrm>
            <a:off x="9745832" y="3008407"/>
            <a:ext cx="1031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err="1"/>
              <a:t>p</a:t>
            </a:r>
            <a:r>
              <a:rPr lang="en-GB" sz="1200" baseline="-25000" dirty="0" err="1"/>
              <a:t>d</a:t>
            </a:r>
            <a:r>
              <a:rPr lang="en-GB" sz="1200" dirty="0"/>
              <a:t>(a)* (1/𝛉</a:t>
            </a:r>
            <a:r>
              <a:rPr lang="en-GB" sz="1200" baseline="-25000" dirty="0"/>
              <a:t>h</a:t>
            </a:r>
            <a:r>
              <a:rPr lang="en-GB" sz="1200" dirty="0"/>
              <a:t>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BD117B-E9B8-9F44-B547-DA3D53C6C85F}"/>
              </a:ext>
            </a:extLst>
          </p:cNvPr>
          <p:cNvSpPr/>
          <p:nvPr/>
        </p:nvSpPr>
        <p:spPr>
          <a:xfrm>
            <a:off x="9688514" y="1078805"/>
            <a:ext cx="170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(1- </a:t>
            </a:r>
            <a:r>
              <a:rPr lang="en-GB" sz="1200" i="1" dirty="0" err="1"/>
              <a:t>p</a:t>
            </a:r>
            <a:r>
              <a:rPr lang="en-GB" sz="1200" baseline="-25000" dirty="0" err="1"/>
              <a:t>d</a:t>
            </a:r>
            <a:r>
              <a:rPr lang="en-GB" sz="1200" dirty="0"/>
              <a:t>(a) )</a:t>
            </a:r>
            <a:r>
              <a:rPr lang="en-GB" sz="1200" b="1" dirty="0"/>
              <a:t> </a:t>
            </a:r>
            <a:r>
              <a:rPr lang="en-GB" sz="1200" dirty="0"/>
              <a:t> * (1/𝛉</a:t>
            </a:r>
            <a:r>
              <a:rPr lang="en-GB" sz="1200" baseline="-25000" dirty="0"/>
              <a:t>h</a:t>
            </a:r>
            <a:r>
              <a:rPr lang="en-GB" sz="12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376115-B19A-8641-A6D8-A18358E6D96E}"/>
                  </a:ext>
                </a:extLst>
              </p:cNvPr>
              <p:cNvSpPr/>
              <p:nvPr/>
            </p:nvSpPr>
            <p:spPr>
              <a:xfrm>
                <a:off x="6019893" y="1144816"/>
                <a:ext cx="23101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200" dirty="0"/>
                  <a:t>{ (1 - </a:t>
                </a:r>
                <a:r>
                  <a:rPr lang="en-GB" sz="1200" i="1" dirty="0"/>
                  <a:t>h</a:t>
                </a:r>
                <a:r>
                  <a:rPr lang="en-GB" sz="1200" dirty="0"/>
                  <a:t>(a) ) + </a:t>
                </a:r>
                <a:r>
                  <a:rPr lang="en-GB" sz="1200" i="1" dirty="0"/>
                  <a:t>h</a:t>
                </a:r>
                <a:r>
                  <a:rPr lang="en-GB" sz="1200" dirty="0"/>
                  <a:t>(a) * ( 1 - </a:t>
                </a:r>
                <a:r>
                  <a:rPr lang="en-GB" sz="1200" i="1" dirty="0" err="1"/>
                  <a:t>p</a:t>
                </a:r>
                <a:r>
                  <a:rPr lang="en-GB" sz="1200" baseline="-25000" dirty="0" err="1"/>
                  <a:t>d</a:t>
                </a:r>
                <a:r>
                  <a:rPr lang="en-GB" sz="1200" dirty="0"/>
                  <a:t>(a) * </a:t>
                </a:r>
                <a:r>
                  <a:rPr lang="en-GB" sz="1200" b="1" i="1" dirty="0" err="1">
                    <a:solidFill>
                      <a:srgbClr val="FF0000"/>
                    </a:solidFill>
                  </a:rPr>
                  <a:t>r</a:t>
                </a:r>
                <a:r>
                  <a:rPr lang="en-GB" sz="1200" b="1" baseline="-25000" dirty="0" err="1">
                    <a:solidFill>
                      <a:srgbClr val="FF0000"/>
                    </a:solidFill>
                  </a:rPr>
                  <a:t>d</a:t>
                </a:r>
                <a:r>
                  <a:rPr lang="en-GB" sz="1200" dirty="0"/>
                  <a:t> ) *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1200" dirty="0"/>
                  <a:t>/K)} *</a:t>
                </a:r>
                <a:r>
                  <a:rPr lang="en-GB" sz="1200" dirty="0">
                    <a:solidFill>
                      <a:srgbClr val="FF0000"/>
                    </a:solidFill>
                  </a:rPr>
                  <a:t> </a:t>
                </a:r>
                <a:r>
                  <a:rPr lang="en-GB" sz="1200" dirty="0"/>
                  <a:t>(1/𝛉</a:t>
                </a:r>
                <a:r>
                  <a:rPr lang="en-GB" sz="1200" baseline="-25000" dirty="0"/>
                  <a:t>s</a:t>
                </a:r>
                <a:r>
                  <a:rPr lang="en-GB" sz="1200" dirty="0"/>
                  <a:t>)</a:t>
                </a:r>
              </a:p>
              <a:p>
                <a:r>
                  <a:rPr lang="en-GB" sz="1200" dirty="0"/>
                  <a:t> 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376115-B19A-8641-A6D8-A18358E6D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93" y="1144816"/>
                <a:ext cx="2310125" cy="646331"/>
              </a:xfrm>
              <a:prstGeom prst="rect">
                <a:avLst/>
              </a:prstGeom>
              <a:blipFill>
                <a:blip r:embed="rId3"/>
                <a:stretch>
                  <a:fillRect l="-1093" t="-9615" b="-3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C70DE3-9DEE-9946-BFB0-3E8EFF9681BF}"/>
              </a:ext>
            </a:extLst>
          </p:cNvPr>
          <p:cNvSpPr/>
          <p:nvPr/>
        </p:nvSpPr>
        <p:spPr>
          <a:xfrm>
            <a:off x="1592431" y="1859840"/>
            <a:ext cx="1173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</a:rPr>
              <a:t>λ</a:t>
            </a:r>
            <a:r>
              <a:rPr lang="en-GB" sz="1200" dirty="0">
                <a:solidFill>
                  <a:srgbClr val="FF0000"/>
                </a:solidFill>
              </a:rPr>
              <a:t>(t) + 𝚲(</a:t>
            </a:r>
            <a:r>
              <a:rPr lang="en-GB" sz="1200" dirty="0" err="1">
                <a:solidFill>
                  <a:srgbClr val="FF0000"/>
                </a:solidFill>
              </a:rPr>
              <a:t>a,t,d,q</a:t>
            </a:r>
            <a:r>
              <a:rPr lang="en-GB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B7D1E6E-937F-C341-B425-5C00708F32D0}"/>
              </a:ext>
            </a:extLst>
          </p:cNvPr>
          <p:cNvSpPr/>
          <p:nvPr/>
        </p:nvSpPr>
        <p:spPr>
          <a:xfrm>
            <a:off x="7204571" y="1740839"/>
            <a:ext cx="792000" cy="79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baseline="-25000" dirty="0" err="1">
                <a:solidFill>
                  <a:schemeClr val="tx1"/>
                </a:solidFill>
              </a:rPr>
              <a:t>S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993E689-EC53-9C4F-A344-BB202703B896}"/>
              </a:ext>
            </a:extLst>
          </p:cNvPr>
          <p:cNvSpPr/>
          <p:nvPr/>
        </p:nvSpPr>
        <p:spPr>
          <a:xfrm>
            <a:off x="6450437" y="216234"/>
            <a:ext cx="792000" cy="792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E94F355-CF56-6A4C-8E33-302342077580}"/>
              </a:ext>
            </a:extLst>
          </p:cNvPr>
          <p:cNvCxnSpPr>
            <a:cxnSpLocks/>
            <a:stCxn id="96" idx="6"/>
            <a:endCxn id="7" idx="2"/>
          </p:cNvCxnSpPr>
          <p:nvPr/>
        </p:nvCxnSpPr>
        <p:spPr>
          <a:xfrm>
            <a:off x="7996571" y="2136839"/>
            <a:ext cx="221754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712AF60-74FA-F144-BC63-50990C06B789}"/>
              </a:ext>
            </a:extLst>
          </p:cNvPr>
          <p:cNvCxnSpPr>
            <a:cxnSpLocks/>
          </p:cNvCxnSpPr>
          <p:nvPr/>
        </p:nvCxnSpPr>
        <p:spPr>
          <a:xfrm>
            <a:off x="7240990" y="609660"/>
            <a:ext cx="1145324" cy="154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63F20A1-5905-C24E-AC7B-3818604A5B6C}"/>
              </a:ext>
            </a:extLst>
          </p:cNvPr>
          <p:cNvSpPr txBox="1"/>
          <p:nvPr/>
        </p:nvSpPr>
        <p:spPr>
          <a:xfrm>
            <a:off x="4773264" y="1011476"/>
            <a:ext cx="1121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(1-</a:t>
            </a:r>
            <a:r>
              <a:rPr lang="en-GB" sz="1200" b="1" dirty="0">
                <a:solidFill>
                  <a:srgbClr val="FF0000"/>
                </a:solidFill>
              </a:rPr>
              <a:t>p</a:t>
            </a:r>
            <a:r>
              <a:rPr lang="en-GB" sz="1200" b="1" baseline="-25000" dirty="0">
                <a:solidFill>
                  <a:srgbClr val="FF0000"/>
                </a:solidFill>
              </a:rPr>
              <a:t>s</a:t>
            </a:r>
            <a:r>
              <a:rPr lang="en-GB" sz="1200" b="1" dirty="0">
                <a:solidFill>
                  <a:srgbClr val="FF0000"/>
                </a:solidFill>
              </a:rPr>
              <a:t>(a)</a:t>
            </a:r>
            <a:r>
              <a:rPr lang="en-GB" sz="1200" dirty="0"/>
              <a:t>)*(1/𝛉</a:t>
            </a:r>
            <a:r>
              <a:rPr lang="en-GB" sz="1200" baseline="-25000" dirty="0" err="1"/>
              <a:t>i</a:t>
            </a:r>
            <a:r>
              <a:rPr lang="en-GB" sz="1200" dirty="0"/>
              <a:t>)</a:t>
            </a:r>
            <a:endParaRPr lang="en-GB" sz="1200" baseline="-250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779AD40-6FF2-2542-B364-6A44D3EDC18B}"/>
              </a:ext>
            </a:extLst>
          </p:cNvPr>
          <p:cNvSpPr/>
          <p:nvPr/>
        </p:nvSpPr>
        <p:spPr>
          <a:xfrm>
            <a:off x="5535832" y="2123737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err="1">
                <a:solidFill>
                  <a:srgbClr val="FF0000"/>
                </a:solidFill>
              </a:rPr>
              <a:t>p</a:t>
            </a:r>
            <a:r>
              <a:rPr lang="en-GB" sz="1200" b="1" baseline="-25000" dirty="0" err="1">
                <a:solidFill>
                  <a:srgbClr val="FF0000"/>
                </a:solidFill>
              </a:rPr>
              <a:t>s</a:t>
            </a:r>
            <a:r>
              <a:rPr lang="en-GB" sz="1200" b="1" dirty="0">
                <a:solidFill>
                  <a:srgbClr val="FF0000"/>
                </a:solidFill>
              </a:rPr>
              <a:t>(a)</a:t>
            </a:r>
            <a:r>
              <a:rPr lang="en-GB" sz="1200" dirty="0"/>
              <a:t>*(1/𝛉</a:t>
            </a:r>
            <a:r>
              <a:rPr lang="en-GB" sz="1200" baseline="-25000" dirty="0" err="1"/>
              <a:t>i</a:t>
            </a:r>
            <a:r>
              <a:rPr lang="en-GB" sz="1200" dirty="0"/>
              <a:t>)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6F4F3E8-958C-FF4E-BC25-F37E5909148F}"/>
              </a:ext>
            </a:extLst>
          </p:cNvPr>
          <p:cNvCxnSpPr>
            <a:cxnSpLocks/>
            <a:stCxn id="96" idx="5"/>
            <a:endCxn id="9" idx="1"/>
          </p:cNvCxnSpPr>
          <p:nvPr/>
        </p:nvCxnSpPr>
        <p:spPr>
          <a:xfrm>
            <a:off x="7880585" y="2416853"/>
            <a:ext cx="745243" cy="9493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25753A-0E52-D847-92D1-A962A4FE7D1B}"/>
                  </a:ext>
                </a:extLst>
              </p:cNvPr>
              <p:cNvSpPr/>
              <p:nvPr/>
            </p:nvSpPr>
            <p:spPr>
              <a:xfrm>
                <a:off x="5894918" y="2899431"/>
                <a:ext cx="2491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i="1" dirty="0"/>
                  <a:t>h</a:t>
                </a:r>
                <a:r>
                  <a:rPr lang="en-GB" sz="1200" dirty="0"/>
                  <a:t>(a) * </a:t>
                </a:r>
                <a:r>
                  <a:rPr lang="en-GB" sz="1200" i="1" dirty="0" err="1"/>
                  <a:t>p</a:t>
                </a:r>
                <a:r>
                  <a:rPr lang="en-GB" sz="1200" baseline="-25000" dirty="0" err="1"/>
                  <a:t>d</a:t>
                </a:r>
                <a:r>
                  <a:rPr lang="en-GB" sz="1200" dirty="0"/>
                  <a:t>(a) * </a:t>
                </a:r>
                <a:r>
                  <a:rPr lang="en-GB" sz="1200" b="1" i="1" dirty="0" err="1">
                    <a:solidFill>
                      <a:srgbClr val="FF0000"/>
                    </a:solidFill>
                  </a:rPr>
                  <a:t>r</a:t>
                </a:r>
                <a:r>
                  <a:rPr lang="en-GB" sz="1200" b="1" baseline="-25000" dirty="0" err="1">
                    <a:solidFill>
                      <a:srgbClr val="FF0000"/>
                    </a:solidFill>
                  </a:rPr>
                  <a:t>d</a:t>
                </a:r>
                <a:r>
                  <a:rPr lang="en-GB" sz="1200" baseline="-25000" dirty="0"/>
                  <a:t> </a:t>
                </a:r>
                <a:r>
                  <a:rPr lang="en-GB" sz="1200" dirty="0"/>
                  <a:t>*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sz="1200" dirty="0"/>
                  <a:t>/K) * (1/𝛉</a:t>
                </a:r>
                <a:r>
                  <a:rPr lang="en-GB" sz="1200" baseline="-25000" dirty="0"/>
                  <a:t>s</a:t>
                </a:r>
                <a:r>
                  <a:rPr lang="en-GB" sz="1200" dirty="0"/>
                  <a:t>) </a:t>
                </a: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25753A-0E52-D847-92D1-A962A4FE7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918" y="2899431"/>
                <a:ext cx="2491772" cy="276999"/>
              </a:xfrm>
              <a:prstGeom prst="rect">
                <a:avLst/>
              </a:prstGeom>
              <a:blipFill>
                <a:blip r:embed="rId4"/>
                <a:stretch>
                  <a:fillRect t="-95455" b="-15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73BB94-4FE2-A942-BA93-284FE9B8627A}"/>
                  </a:ext>
                </a:extLst>
              </p:cNvPr>
              <p:cNvSpPr/>
              <p:nvPr/>
            </p:nvSpPr>
            <p:spPr>
              <a:xfrm>
                <a:off x="838395" y="3258815"/>
                <a:ext cx="4931286" cy="1039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d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𝑢𝐼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73BB94-4FE2-A942-BA93-284FE9B86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5" y="3258815"/>
                <a:ext cx="4931286" cy="1039131"/>
              </a:xfrm>
              <a:prstGeom prst="rect">
                <a:avLst/>
              </a:prstGeom>
              <a:blipFill>
                <a:blip r:embed="rId5"/>
                <a:stretch>
                  <a:fillRect t="-20732" b="-792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44A72A-B6D0-A540-A1E5-7EFA76A32159}"/>
              </a:ext>
            </a:extLst>
          </p:cNvPr>
          <p:cNvSpPr txBox="1"/>
          <p:nvPr/>
        </p:nvSpPr>
        <p:spPr>
          <a:xfrm>
            <a:off x="657429" y="2878531"/>
            <a:ext cx="286825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/>
              <a:t>Transmission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87236D-D75C-6049-BDAC-789E1728D086}"/>
                  </a:ext>
                </a:extLst>
              </p:cNvPr>
              <p:cNvSpPr txBox="1"/>
              <p:nvPr/>
            </p:nvSpPr>
            <p:spPr>
              <a:xfrm>
                <a:off x="0" y="4416620"/>
                <a:ext cx="6893039" cy="24622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/>
                  <a:t>Fixed “known” parameters</a:t>
                </a:r>
              </a:p>
              <a:p>
                <a:r>
                  <a:rPr lang="en-GB" sz="1100" dirty="0"/>
                  <a:t>𝛉</a:t>
                </a:r>
                <a:r>
                  <a:rPr lang="en-GB" sz="1100" baseline="-25000" dirty="0"/>
                  <a:t>l </a:t>
                </a:r>
                <a:r>
                  <a:rPr lang="en-GB" sz="1100" dirty="0"/>
                  <a:t>: mean latent period</a:t>
                </a:r>
              </a:p>
              <a:p>
                <a:r>
                  <a:rPr lang="en-GB" sz="1100" dirty="0"/>
                  <a:t>𝛉</a:t>
                </a:r>
                <a:r>
                  <a:rPr lang="en-GB" sz="1100" baseline="-25000" dirty="0" err="1"/>
                  <a:t>i</a:t>
                </a:r>
                <a:r>
                  <a:rPr lang="en-GB" sz="1100" dirty="0"/>
                  <a:t> : mean asymptomatic period</a:t>
                </a:r>
              </a:p>
              <a:p>
                <a:r>
                  <a:rPr lang="en-GB" sz="1100" dirty="0"/>
                  <a:t>𝛉</a:t>
                </a:r>
                <a:r>
                  <a:rPr lang="en-GB" sz="1100" baseline="-25000" dirty="0"/>
                  <a:t>s </a:t>
                </a:r>
                <a:r>
                  <a:rPr lang="en-GB" sz="1100" dirty="0"/>
                  <a:t>: mean symptomatic period prior hospitalization</a:t>
                </a:r>
              </a:p>
              <a:p>
                <a:r>
                  <a:rPr lang="en-GB" sz="1100" dirty="0"/>
                  <a:t>𝛉</a:t>
                </a:r>
                <a:r>
                  <a:rPr lang="en-GB" sz="1100" baseline="-25000" dirty="0"/>
                  <a:t>h </a:t>
                </a:r>
                <a:r>
                  <a:rPr lang="en-GB" sz="1100" dirty="0"/>
                  <a:t>: mean hospitalisation stay</a:t>
                </a:r>
              </a:p>
              <a:p>
                <a:r>
                  <a:rPr lang="en-GB" sz="1100" dirty="0"/>
                  <a:t>𝛉</a:t>
                </a:r>
                <a:r>
                  <a:rPr lang="en-GB" sz="1100" baseline="-25000" dirty="0"/>
                  <a:t>r</a:t>
                </a:r>
                <a:r>
                  <a:rPr lang="en-GB" sz="1100" dirty="0"/>
                  <a:t> : mean time to recovery if symptomatic infection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100" dirty="0"/>
                  <a:t> background transmission prior lock down</a:t>
                </a:r>
              </a:p>
              <a:p>
                <a:r>
                  <a:rPr lang="en-GB" sz="1100" dirty="0"/>
                  <a:t>𝚲(</a:t>
                </a:r>
                <a:r>
                  <a:rPr lang="en-GB" sz="1100" dirty="0" err="1"/>
                  <a:t>a,t,d,q</a:t>
                </a:r>
                <a:r>
                  <a:rPr lang="en-GB" sz="1100" dirty="0"/>
                  <a:t>): age-dependent infection rate (function of time and efficacy/compliance of control activities)</a:t>
                </a:r>
              </a:p>
              <a:p>
                <a:r>
                  <a:rPr lang="en-GB" sz="1100" dirty="0"/>
                  <a:t>u : reduction factor of infectiousness of asymptomatic infectious individuals.</a:t>
                </a:r>
              </a:p>
              <a:p>
                <a:r>
                  <a:rPr lang="en-GB" sz="1100" dirty="0"/>
                  <a:t>c(</a:t>
                </a:r>
                <a:r>
                  <a:rPr lang="en-GB" sz="1100" dirty="0" err="1"/>
                  <a:t>a,j|t,d,q</a:t>
                </a:r>
                <a:r>
                  <a:rPr lang="en-GB" sz="1100" dirty="0"/>
                  <a:t>): contact matrix</a:t>
                </a:r>
              </a:p>
              <a:p>
                <a:r>
                  <a:rPr lang="en-GB" sz="1100" i="1" dirty="0"/>
                  <a:t>h</a:t>
                </a:r>
                <a:r>
                  <a:rPr lang="en-GB" sz="1100" dirty="0"/>
                  <a:t>(a): age-dependent probability of developing severe cases requiring hospitalisation</a:t>
                </a:r>
              </a:p>
              <a:p>
                <a:r>
                  <a:rPr lang="en-GB" sz="1100" i="1" dirty="0" err="1"/>
                  <a:t>p</a:t>
                </a:r>
                <a:r>
                  <a:rPr lang="en-GB" sz="1100" baseline="-25000" dirty="0" err="1"/>
                  <a:t>d</a:t>
                </a:r>
                <a:r>
                  <a:rPr lang="en-GB" sz="1100" dirty="0"/>
                  <a:t>(a): age-dependent probability of death given developing severe cases , </a:t>
                </a:r>
                <a:r>
                  <a:rPr lang="en-GB" sz="1100" i="1" dirty="0" err="1"/>
                  <a:t>p</a:t>
                </a:r>
                <a:r>
                  <a:rPr lang="en-GB" sz="1100" baseline="-25000" dirty="0" err="1"/>
                  <a:t>d</a:t>
                </a:r>
                <a:r>
                  <a:rPr lang="en-GB" sz="1100" dirty="0"/>
                  <a:t> = </a:t>
                </a:r>
                <a:r>
                  <a:rPr lang="en-GB" sz="1100" dirty="0" err="1"/>
                  <a:t>cfr</a:t>
                </a:r>
                <a:r>
                  <a:rPr lang="en-GB" sz="1100" dirty="0"/>
                  <a:t>(a)/ </a:t>
                </a:r>
                <a:r>
                  <a:rPr lang="en-GB" sz="1100" i="1" dirty="0"/>
                  <a:t>h</a:t>
                </a:r>
                <a:r>
                  <a:rPr lang="en-GB" sz="1100" dirty="0"/>
                  <a:t>(a)</a:t>
                </a:r>
              </a:p>
              <a:p>
                <a:r>
                  <a:rPr lang="en-GB" sz="1100" dirty="0" err="1"/>
                  <a:t>cfr</a:t>
                </a:r>
                <a:r>
                  <a:rPr lang="en-GB" sz="1100" dirty="0"/>
                  <a:t>(a): age-dependent case fatality ratio</a:t>
                </a:r>
              </a:p>
              <a:p>
                <a:r>
                  <a:rPr lang="en-GB" sz="1100" dirty="0"/>
                  <a:t>K: hospital bed capacity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87236D-D75C-6049-BDAC-789E1728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6620"/>
                <a:ext cx="6893039" cy="24622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76EEF2-16DC-EA41-8969-264161E759A9}"/>
                  </a:ext>
                </a:extLst>
              </p:cNvPr>
              <p:cNvSpPr txBox="1"/>
              <p:nvPr/>
            </p:nvSpPr>
            <p:spPr>
              <a:xfrm>
                <a:off x="6703632" y="4416620"/>
                <a:ext cx="4341282" cy="1615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rgbClr val="FF0000"/>
                    </a:solidFill>
                  </a:rPr>
                  <a:t>Inferred parameters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1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100" dirty="0">
                    <a:solidFill>
                      <a:srgbClr val="FF0000"/>
                    </a:solidFill>
                  </a:rPr>
                  <a:t>background transmission</a:t>
                </a:r>
                <a:endParaRPr lang="en-GB" sz="1100" b="1" dirty="0">
                  <a:solidFill>
                    <a:srgbClr val="FF0000"/>
                  </a:solidFill>
                </a:endParaRPr>
              </a:p>
              <a:p>
                <a:r>
                  <a:rPr lang="en-GB" sz="1100" dirty="0">
                    <a:solidFill>
                      <a:srgbClr val="FF0000"/>
                    </a:solidFill>
                  </a:rPr>
                  <a:t>p</a:t>
                </a:r>
                <a:r>
                  <a:rPr lang="en-GB" sz="1100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GB" sz="1100" dirty="0">
                    <a:solidFill>
                      <a:srgbClr val="FF0000"/>
                    </a:solidFill>
                  </a:rPr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>
                  <a:solidFill>
                    <a:srgbClr val="FF0000"/>
                  </a:solidFill>
                </a:endParaRPr>
              </a:p>
              <a:p>
                <a:r>
                  <a:rPr lang="en-GB" sz="1100" dirty="0" err="1">
                    <a:solidFill>
                      <a:srgbClr val="FF0000"/>
                    </a:solidFill>
                  </a:rPr>
                  <a:t>p</a:t>
                </a:r>
                <a:r>
                  <a:rPr lang="en-GB" sz="1100" baseline="-25000" dirty="0" err="1">
                    <a:solidFill>
                      <a:srgbClr val="FF0000"/>
                    </a:solidFill>
                  </a:rPr>
                  <a:t>hcw</a:t>
                </a:r>
                <a:r>
                  <a:rPr lang="en-GB" sz="1100" dirty="0">
                    <a:solidFill>
                      <a:srgbClr val="FF0000"/>
                    </a:solidFill>
                  </a:rPr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>
                  <a:solidFill>
                    <a:srgbClr val="FF0000"/>
                  </a:solidFill>
                </a:endParaRPr>
              </a:p>
              <a:p>
                <a:r>
                  <a:rPr lang="en-GB" sz="1100" dirty="0" err="1">
                    <a:solidFill>
                      <a:srgbClr val="FF0000"/>
                    </a:solidFill>
                  </a:rPr>
                  <a:t>c</a:t>
                </a:r>
                <a:r>
                  <a:rPr lang="en-GB" sz="1100" baseline="-25000" dirty="0" err="1">
                    <a:solidFill>
                      <a:srgbClr val="FF0000"/>
                    </a:solidFill>
                  </a:rPr>
                  <a:t>hcw</a:t>
                </a:r>
                <a:r>
                  <a:rPr lang="en-GB" sz="1100" dirty="0">
                    <a:solidFill>
                      <a:srgbClr val="FF0000"/>
                    </a:solidFill>
                  </a:rPr>
                  <a:t>: mean number of HCW-patient contacts per day</a:t>
                </a:r>
              </a:p>
              <a:p>
                <a:r>
                  <a:rPr lang="en-GB" sz="1100" dirty="0" err="1">
                    <a:solidFill>
                      <a:srgbClr val="FF0000"/>
                    </a:solidFill>
                  </a:rPr>
                  <a:t>p</a:t>
                </a:r>
                <a:r>
                  <a:rPr lang="en-GB" sz="1100" baseline="-25000" dirty="0" err="1">
                    <a:solidFill>
                      <a:srgbClr val="FF0000"/>
                    </a:solidFill>
                  </a:rPr>
                  <a:t>s</a:t>
                </a:r>
                <a:r>
                  <a:rPr lang="en-GB" sz="1100" dirty="0">
                    <a:solidFill>
                      <a:srgbClr val="FF0000"/>
                    </a:solidFill>
                  </a:rPr>
                  <a:t>(a): age-dependent probability of developing symptoms</a:t>
                </a:r>
              </a:p>
              <a:p>
                <a:r>
                  <a:rPr lang="en-GB" sz="1100" i="1" dirty="0" err="1">
                    <a:solidFill>
                      <a:srgbClr val="FF0000"/>
                    </a:solidFill>
                  </a:rPr>
                  <a:t>r</a:t>
                </a:r>
                <a:r>
                  <a:rPr lang="en-GB" sz="1100" baseline="-25000" dirty="0" err="1">
                    <a:solidFill>
                      <a:srgbClr val="FF0000"/>
                    </a:solidFill>
                  </a:rPr>
                  <a:t>d</a:t>
                </a:r>
                <a:r>
                  <a:rPr lang="en-GB" sz="1100" dirty="0">
                    <a:solidFill>
                      <a:srgbClr val="FF0000"/>
                    </a:solidFill>
                  </a:rPr>
                  <a:t>= risk of death if not hospitalised</a:t>
                </a:r>
              </a:p>
              <a:p>
                <a:r>
                  <a:rPr lang="en-GB" sz="1100" dirty="0">
                    <a:solidFill>
                      <a:srgbClr val="FF0000"/>
                    </a:solidFill>
                  </a:rPr>
                  <a:t>d: social distancing modulator on contact matrix</a:t>
                </a:r>
              </a:p>
              <a:p>
                <a:r>
                  <a:rPr lang="en-GB" sz="1100" dirty="0">
                    <a:solidFill>
                      <a:srgbClr val="FF0000"/>
                    </a:solidFill>
                  </a:rPr>
                  <a:t>q : quarantine modulator on contact matrix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76EEF2-16DC-EA41-8969-264161E75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32" y="4416620"/>
                <a:ext cx="4341282" cy="1615827"/>
              </a:xfrm>
              <a:prstGeom prst="rect">
                <a:avLst/>
              </a:prstGeom>
              <a:blipFill>
                <a:blip r:embed="rId7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9A15480-CD86-E340-AEE2-F7472CDA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0788-1908-1E41-A905-01BF974ABB4B}"/>
              </a:ext>
            </a:extLst>
          </p:cNvPr>
          <p:cNvSpPr txBox="1"/>
          <p:nvPr/>
        </p:nvSpPr>
        <p:spPr>
          <a:xfrm>
            <a:off x="835023" y="870413"/>
            <a:ext cx="37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 is in the simpler-framework branch</a:t>
            </a:r>
          </a:p>
        </p:txBody>
      </p:sp>
    </p:spTree>
    <p:extLst>
      <p:ext uri="{BB962C8B-B14F-4D97-AF65-F5344CB8AC3E}">
        <p14:creationId xmlns:p14="http://schemas.microsoft.com/office/powerpoint/2010/main" val="217240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A80F-91EC-7C40-A9A7-0E4EB2FC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F0AC-EB6E-C340-9ADB-8B3E1F7C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96035"/>
            <a:ext cx="7008215" cy="5116525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8 age/type categories:</a:t>
            </a:r>
          </a:p>
          <a:p>
            <a:pPr lvl="1"/>
            <a:r>
              <a:rPr lang="en-GB" sz="1800" dirty="0"/>
              <a:t>7 age classes: Under20, 20-29, 30-39, 40-49, 50-59, 60-69, Over70 </a:t>
            </a:r>
            <a:r>
              <a:rPr lang="en-GB" sz="1800" dirty="0" err="1"/>
              <a:t>yo</a:t>
            </a:r>
            <a:endParaRPr lang="en-GB" sz="1800" dirty="0"/>
          </a:p>
          <a:p>
            <a:pPr lvl="1"/>
            <a:r>
              <a:rPr lang="en-GB" sz="1800" dirty="0"/>
              <a:t>1 class for HCW: assumed behaving link 20-59 </a:t>
            </a:r>
            <a:r>
              <a:rPr lang="en-GB" sz="1800" dirty="0" err="1"/>
              <a:t>yo</a:t>
            </a:r>
            <a:endParaRPr lang="en-GB" sz="1800" dirty="0"/>
          </a:p>
          <a:p>
            <a:pPr lvl="1"/>
            <a:r>
              <a:rPr lang="en-GB" sz="1800" dirty="0"/>
              <a:t>Transmission is different between community and HCW</a:t>
            </a:r>
          </a:p>
          <a:p>
            <a:pPr lvl="1"/>
            <a:endParaRPr lang="en-GB" sz="1800" dirty="0"/>
          </a:p>
          <a:p>
            <a:r>
              <a:rPr lang="en-GB" sz="2400" dirty="0"/>
              <a:t>Compartment model</a:t>
            </a:r>
          </a:p>
          <a:p>
            <a:pPr lvl="1"/>
            <a:r>
              <a:rPr lang="en-GB" sz="1800" dirty="0"/>
              <a:t>Transition of individuals from 1 compartment to another based on Poisson random number (tau-leap)</a:t>
            </a:r>
          </a:p>
          <a:p>
            <a:pPr lvl="1"/>
            <a:r>
              <a:rPr lang="en-GB" sz="1800" dirty="0"/>
              <a:t>ISSUE 1: Process is order dependent: </a:t>
            </a:r>
          </a:p>
          <a:p>
            <a:pPr lvl="2"/>
            <a:r>
              <a:rPr lang="en-GB" sz="1600" dirty="0"/>
              <a:t>Order from top to bottom</a:t>
            </a:r>
          </a:p>
          <a:p>
            <a:pPr lvl="2"/>
            <a:r>
              <a:rPr lang="en-GB" sz="1600" dirty="0"/>
              <a:t>When process occur at the same time: hospitalisation &gt; death &gt; recovery</a:t>
            </a:r>
          </a:p>
          <a:p>
            <a:pPr lvl="2"/>
            <a:endParaRPr lang="en-GB" sz="1600" dirty="0"/>
          </a:p>
          <a:p>
            <a:r>
              <a:rPr lang="en-GB" sz="2400" dirty="0"/>
              <a:t>Time step = 1 day</a:t>
            </a:r>
          </a:p>
          <a:p>
            <a:r>
              <a:rPr lang="en-GB" sz="2400" dirty="0"/>
              <a:t>Decay</a:t>
            </a:r>
          </a:p>
          <a:p>
            <a:pPr lvl="1"/>
            <a:r>
              <a:rPr lang="en-GB" sz="1800" dirty="0"/>
              <a:t>Mostly exponential decay</a:t>
            </a:r>
          </a:p>
          <a:p>
            <a:pPr lvl="1"/>
            <a:r>
              <a:rPr lang="en-GB" sz="1800" dirty="0"/>
              <a:t>Time to recovery and time to hospitalisation is Erlang-shaped decay function</a:t>
            </a:r>
          </a:p>
          <a:p>
            <a:pPr lvl="2"/>
            <a:r>
              <a:rPr lang="en-GB" sz="1600" dirty="0"/>
              <a:t>Succession of 4 (arbitrary) compartments before recovery/hospitalisation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9CD3AB-25EC-8440-9A0D-D9E3C98EF513}"/>
                  </a:ext>
                </a:extLst>
              </p:cNvPr>
              <p:cNvSpPr/>
              <p:nvPr/>
            </p:nvSpPr>
            <p:spPr>
              <a:xfrm>
                <a:off x="7272092" y="5295941"/>
                <a:ext cx="4989251" cy="1039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d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2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Sup>
                                                      <m:sSubSupPr>
                                                        <m:ctrlPr>
                                                          <a:rPr lang="en-GB" sz="1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GB" sz="1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1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𝑃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GB" sz="1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sup>
                                                    </m:sSubSup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12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12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9CD3AB-25EC-8440-9A0D-D9E3C98EF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92" y="5295941"/>
                <a:ext cx="4989251" cy="1039131"/>
              </a:xfrm>
              <a:prstGeom prst="rect">
                <a:avLst/>
              </a:prstGeom>
              <a:blipFill>
                <a:blip r:embed="rId2"/>
                <a:stretch>
                  <a:fillRect t="-20482" b="-78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18E118-F24C-D740-8A6E-A2A7D27674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9428" y="1955713"/>
            <a:ext cx="4432513" cy="290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D1372-549B-234E-B920-BEF7797EFE6A}"/>
              </a:ext>
            </a:extLst>
          </p:cNvPr>
          <p:cNvSpPr txBox="1"/>
          <p:nvPr/>
        </p:nvSpPr>
        <p:spPr>
          <a:xfrm>
            <a:off x="7530247" y="1396035"/>
            <a:ext cx="471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structure, age-specific hospitalisation rate and </a:t>
            </a:r>
            <a:r>
              <a:rPr lang="en-GB" dirty="0" err="1"/>
              <a:t>CFRc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7BAFC-EB55-E147-8846-42FA668246BF}"/>
              </a:ext>
            </a:extLst>
          </p:cNvPr>
          <p:cNvSpPr/>
          <p:nvPr/>
        </p:nvSpPr>
        <p:spPr>
          <a:xfrm>
            <a:off x="7338415" y="4893425"/>
            <a:ext cx="2361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Transmission rate</a:t>
            </a:r>
          </a:p>
        </p:txBody>
      </p:sp>
    </p:spTree>
    <p:extLst>
      <p:ext uri="{BB962C8B-B14F-4D97-AF65-F5344CB8AC3E}">
        <p14:creationId xmlns:p14="http://schemas.microsoft.com/office/powerpoint/2010/main" val="328353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8162-3830-F547-BB0B-C30919C4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7984-4C79-F640-8EA4-0A7D3BF9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1446835"/>
            <a:ext cx="6798326" cy="4928992"/>
          </a:xfrm>
        </p:spPr>
        <p:txBody>
          <a:bodyPr>
            <a:normAutofit/>
          </a:bodyPr>
          <a:lstStyle/>
          <a:p>
            <a:r>
              <a:rPr lang="en-GB" sz="2000" dirty="0"/>
              <a:t>2 seeding strategies</a:t>
            </a:r>
          </a:p>
          <a:p>
            <a:pPr lvl="1"/>
            <a:r>
              <a:rPr lang="en-GB" sz="1800" dirty="0"/>
              <a:t>Strat 1: introduce </a:t>
            </a:r>
            <a:r>
              <a:rPr lang="en-GB" sz="1800" i="1" dirty="0"/>
              <a:t>n</a:t>
            </a:r>
            <a:r>
              <a:rPr lang="en-GB" sz="1800" dirty="0"/>
              <a:t> individual in the I</a:t>
            </a:r>
            <a:r>
              <a:rPr lang="en-GB" sz="1800" baseline="-25000" dirty="0"/>
              <a:t>P</a:t>
            </a:r>
            <a:r>
              <a:rPr lang="en-GB" sz="1800" dirty="0"/>
              <a:t> disease state randomly within one of the 20-70 age groups</a:t>
            </a:r>
          </a:p>
          <a:p>
            <a:pPr lvl="2"/>
            <a:r>
              <a:rPr lang="en-GB" sz="1400" dirty="0"/>
              <a:t>Occur once at T days prior detection on index case</a:t>
            </a:r>
          </a:p>
          <a:p>
            <a:pPr lvl="1"/>
            <a:r>
              <a:rPr lang="en-GB" sz="1800" dirty="0"/>
              <a:t>Strat 2: introduce </a:t>
            </a:r>
            <a:r>
              <a:rPr lang="en-GB" sz="1800" dirty="0" err="1"/>
              <a:t>Pois</a:t>
            </a:r>
            <a:r>
              <a:rPr lang="en-GB" sz="1800" dirty="0"/>
              <a:t>(</a:t>
            </a:r>
            <a:r>
              <a:rPr lang="en-GB" sz="1800" dirty="0" err="1"/>
              <a:t>λS</a:t>
            </a:r>
            <a:r>
              <a:rPr lang="en-GB" sz="1800" dirty="0"/>
              <a:t>) individuals in the E disease state, randomly distributed within the 20-70 age groups (multinomial)</a:t>
            </a:r>
          </a:p>
          <a:p>
            <a:pPr lvl="2"/>
            <a:r>
              <a:rPr lang="en-GB" sz="1400" dirty="0"/>
              <a:t>Occur every day for a period from HRP days prior detection on index case and the lock down. Arbitrary used (HRP=34days)</a:t>
            </a:r>
          </a:p>
          <a:p>
            <a:r>
              <a:rPr lang="en-GB" sz="2000" dirty="0"/>
              <a:t>Contact</a:t>
            </a:r>
          </a:p>
          <a:p>
            <a:pPr lvl="1"/>
            <a:r>
              <a:rPr lang="en-GB" sz="1800" dirty="0"/>
              <a:t>Informed by </a:t>
            </a:r>
            <a:r>
              <a:rPr lang="en-GB" sz="1800" b="1" dirty="0"/>
              <a:t>WAIFW</a:t>
            </a:r>
            <a:r>
              <a:rPr lang="en-GB" sz="1800" dirty="0"/>
              <a:t> matrix, i.e. Who Acquires Infection From Whom (asymmetric matrix)</a:t>
            </a:r>
          </a:p>
          <a:p>
            <a:pPr lvl="1"/>
            <a:r>
              <a:rPr lang="en-GB" sz="1800" dirty="0"/>
              <a:t>Mean number of contacts between age classes</a:t>
            </a:r>
          </a:p>
          <a:p>
            <a:r>
              <a:rPr lang="en-GB" sz="2000" dirty="0"/>
              <a:t>Implementation of the lockdown</a:t>
            </a:r>
          </a:p>
          <a:p>
            <a:pPr lvl="1"/>
            <a:r>
              <a:rPr lang="en-GB" sz="1800" dirty="0"/>
              <a:t>Prior lockdown: full contact matrix</a:t>
            </a:r>
          </a:p>
          <a:p>
            <a:pPr lvl="1"/>
            <a:r>
              <a:rPr lang="en-GB" sz="1800" dirty="0"/>
              <a:t>Post lockdown: reduced contact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3DC3-5230-C14E-84AD-308A27FE3B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421" y="3298311"/>
            <a:ext cx="5105579" cy="1545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706A6-B08E-C14A-81C3-DE103EB65982}"/>
              </a:ext>
            </a:extLst>
          </p:cNvPr>
          <p:cNvSpPr txBox="1"/>
          <p:nvPr/>
        </p:nvSpPr>
        <p:spPr>
          <a:xfrm>
            <a:off x="7768649" y="2922358"/>
            <a:ext cx="45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number of contact between age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78BA5-9B61-4E48-974F-223DA10ABF66}"/>
              </a:ext>
            </a:extLst>
          </p:cNvPr>
          <p:cNvSpPr/>
          <p:nvPr/>
        </p:nvSpPr>
        <p:spPr>
          <a:xfrm>
            <a:off x="10176255" y="4850404"/>
            <a:ext cx="2015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(source: </a:t>
            </a:r>
            <a:r>
              <a:rPr lang="en-GB" sz="1400" dirty="0" err="1"/>
              <a:t>Prem</a:t>
            </a:r>
            <a:r>
              <a:rPr lang="en-GB" sz="1400" dirty="0"/>
              <a:t> et al 2017)</a:t>
            </a:r>
          </a:p>
        </p:txBody>
      </p:sp>
    </p:spTree>
    <p:extLst>
      <p:ext uri="{BB962C8B-B14F-4D97-AF65-F5344CB8AC3E}">
        <p14:creationId xmlns:p14="http://schemas.microsoft.com/office/powerpoint/2010/main" val="182397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23AE-BF5C-7C4D-9A80-2C884285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Quarantines and social distancing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B7C0-FFDA-614C-89AE-6E75C1E95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Quarantines and lockdown are implemented by modulating the average number of contacts informed by the WAIFW matrix</a:t>
            </a:r>
          </a:p>
          <a:p>
            <a:r>
              <a:rPr lang="en-GB" sz="2000" dirty="0"/>
              <a:t>Lockdown is implemented by:</a:t>
            </a:r>
          </a:p>
          <a:p>
            <a:pPr lvl="1"/>
            <a:r>
              <a:rPr lang="en-GB" sz="1800" dirty="0"/>
              <a:t>Post lockdown: reduced contact matrix = weighted average between 2 matrices: WAIFW home (home only contacts) and WAIFW lock (total contacts – (work contacts +school contacts) )</a:t>
            </a:r>
          </a:p>
          <a:p>
            <a:pPr lvl="1"/>
            <a:r>
              <a:rPr lang="en-GB" sz="1800" dirty="0"/>
              <a:t>(1-s)* </a:t>
            </a:r>
            <a:r>
              <a:rPr lang="en-GB" sz="1800" dirty="0" err="1"/>
              <a:t>WAIFW_lock</a:t>
            </a:r>
            <a:r>
              <a:rPr lang="en-GB" sz="1800" dirty="0"/>
              <a:t> + s * </a:t>
            </a:r>
            <a:r>
              <a:rPr lang="en-GB" sz="1800" dirty="0" err="1"/>
              <a:t>WAIFW_home</a:t>
            </a:r>
            <a:endParaRPr lang="en-GB" sz="1800" dirty="0"/>
          </a:p>
          <a:p>
            <a:pPr lvl="1"/>
            <a:endParaRPr lang="en-GB" sz="1800" dirty="0"/>
          </a:p>
          <a:p>
            <a:r>
              <a:rPr lang="en-GB" sz="2000" dirty="0"/>
              <a:t>Quarantine is implemented by:</a:t>
            </a:r>
          </a:p>
          <a:p>
            <a:pPr lvl="1"/>
            <a:r>
              <a:rPr lang="en-GB" sz="1800" dirty="0"/>
              <a:t>Assume quarantine occurs only for individual in I</a:t>
            </a:r>
            <a:r>
              <a:rPr lang="en-GB" sz="1800" baseline="-25000" dirty="0"/>
              <a:t>s </a:t>
            </a:r>
            <a:r>
              <a:rPr lang="en-GB" sz="1800" dirty="0"/>
              <a:t>state</a:t>
            </a:r>
          </a:p>
          <a:p>
            <a:pPr lvl="1"/>
            <a:r>
              <a:rPr lang="en-GB" sz="1800" dirty="0"/>
              <a:t>Assume perfect quarantine from HCW</a:t>
            </a:r>
          </a:p>
          <a:p>
            <a:pPr lvl="1"/>
            <a:r>
              <a:rPr lang="en-GB" sz="1800" dirty="0"/>
              <a:t>ISSUE: no household quarantines</a:t>
            </a:r>
          </a:p>
          <a:p>
            <a:pPr lvl="1"/>
            <a:r>
              <a:rPr lang="en-GB" sz="1800" dirty="0"/>
              <a:t>Quarantined individuals will have reduced contact to home contacts (</a:t>
            </a:r>
            <a:r>
              <a:rPr lang="en-GB" sz="1800" dirty="0" err="1"/>
              <a:t>WAIFW_home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Reduction of contacts </a:t>
            </a:r>
            <a:r>
              <a:rPr lang="en-GB" sz="1800" dirty="0" err="1"/>
              <a:t>wrt</a:t>
            </a:r>
            <a:r>
              <a:rPr lang="en-GB" sz="1800" dirty="0"/>
              <a:t> full contacts changes between post and pre lockdown period</a:t>
            </a:r>
          </a:p>
          <a:p>
            <a:pPr lvl="1"/>
            <a:r>
              <a:rPr lang="en-GB" sz="1800" dirty="0"/>
              <a:t>Proportion reduction (1-q) from the mean(</a:t>
            </a:r>
            <a:r>
              <a:rPr lang="en-GB" sz="1800" dirty="0" err="1"/>
              <a:t>WAIFW_home</a:t>
            </a:r>
            <a:r>
              <a:rPr lang="en-GB" sz="1800" dirty="0"/>
              <a:t>/WAIFW) over all age classes </a:t>
            </a:r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0627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AE21-4544-1E44-9F0D-B95D663F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ADAB-B06C-0E4E-B857-B59C3CC0D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6835"/>
                <a:ext cx="6474328" cy="495396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ABC-SMC inference framework:</a:t>
                </a:r>
              </a:p>
              <a:p>
                <a:pPr lvl="1"/>
                <a:r>
                  <a:rPr lang="en-GB" dirty="0"/>
                  <a:t>Eligible particles selected based on the normalised sum of squares of residuals.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/>
                          </m:ctrlPr>
                        </m:sSubPr>
                        <m:e>
                          <m:r>
                            <a:rPr lang="en-GB" i="1"/>
                            <m:t>𝐷</m:t>
                          </m:r>
                        </m:e>
                        <m:sub>
                          <m:r>
                            <a:rPr lang="en-GB" i="1"/>
                            <m:t>𝑘</m:t>
                          </m:r>
                        </m:sub>
                      </m:sSub>
                      <m:r>
                        <a:rPr lang="en-GB" i="1"/>
                        <m:t>=</m:t>
                      </m:r>
                      <m:f>
                        <m:fPr>
                          <m:ctrlPr>
                            <a:rPr lang="en-GB" i="1"/>
                          </m:ctrlPr>
                        </m:fPr>
                        <m:num>
                          <m:r>
                            <a:rPr lang="en-GB" i="1"/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/>
                              </m:ctrlPr>
                            </m:sSubPr>
                            <m:e>
                              <m:r>
                                <a:rPr lang="en-GB" i="1"/>
                                <m:t>𝑌</m:t>
                              </m:r>
                            </m:e>
                            <m:sub>
                              <m:r>
                                <a:rPr lang="en-GB" i="1"/>
                                <m:t>𝑘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GB" i="1"/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GB" i="1"/>
                              </m:ctrlPr>
                            </m:naryPr>
                            <m:sub>
                              <m:r>
                                <a:rPr lang="en-GB" i="1"/>
                                <m:t>𝑡</m:t>
                              </m:r>
                              <m:r>
                                <a:rPr lang="en-GB" i="1"/>
                                <m:t>=</m:t>
                              </m:r>
                              <m:sSub>
                                <m:sSubPr>
                                  <m:ctrlPr>
                                    <a:rPr lang="en-GB" i="1"/>
                                  </m:ctrlPr>
                                </m:sSubPr>
                                <m:e>
                                  <m:r>
                                    <a:rPr lang="en-GB" i="1"/>
                                    <m:t>𝑡</m:t>
                                  </m:r>
                                </m:e>
                                <m:sub>
                                  <m:r>
                                    <a:rPr lang="en-GB" i="1"/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GB" i="1"/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/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/>
                                          </m:ctrlPr>
                                        </m:sSubPr>
                                        <m:e>
                                          <m:r>
                                            <a:rPr lang="en-GB" i="1"/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/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i="1"/>
                                        <m:t>(</m:t>
                                      </m:r>
                                      <m:r>
                                        <a:rPr lang="en-GB" i="1"/>
                                        <m:t>𝑡</m:t>
                                      </m:r>
                                      <m:r>
                                        <a:rPr lang="en-GB" i="1"/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GB" i="1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i="1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/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/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i="1"/>
                                        <m:t>(</m:t>
                                      </m:r>
                                      <m:r>
                                        <a:rPr lang="en-GB" i="1"/>
                                        <m:t>𝑡</m:t>
                                      </m:r>
                                      <m:r>
                                        <a:rPr lang="en-GB" i="1"/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/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/>
                            </m:ctrlPr>
                          </m:accPr>
                          <m:e>
                            <m:r>
                              <a:rPr lang="en-GB" i="1"/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i="1"/>
                          <m:t>𝑘</m:t>
                        </m:r>
                      </m:sub>
                    </m:sSub>
                    <m:r>
                      <a:rPr lang="en-GB" i="1"/>
                      <m:t>(</m:t>
                    </m:r>
                    <m:r>
                      <a:rPr lang="en-GB" i="1"/>
                      <m:t>𝑡</m:t>
                    </m:r>
                    <m:r>
                      <a:rPr lang="en-GB" i="1"/>
                      <m:t>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𝑦</m:t>
                        </m:r>
                      </m:e>
                      <m:sub>
                        <m:r>
                          <a:rPr lang="en-GB" i="1"/>
                          <m:t>𝑘</m:t>
                        </m:r>
                      </m:sub>
                    </m:sSub>
                    <m:r>
                      <a:rPr lang="en-GB" i="1"/>
                      <m:t>(</m:t>
                    </m:r>
                    <m:r>
                      <a:rPr lang="en-GB" i="1"/>
                      <m:t>𝑡</m:t>
                    </m:r>
                    <m:r>
                      <a:rPr lang="en-GB" i="1"/>
                      <m:t>)</m:t>
                    </m:r>
                  </m:oMath>
                </a14:m>
                <a:r>
                  <a:rPr lang="en-GB" dirty="0"/>
                  <a:t> denote the simulated and observed value on time step t for the variable k being predicted, respectively;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𝑌</m:t>
                        </m:r>
                      </m:e>
                      <m:sub>
                        <m:r>
                          <a:rPr lang="en-GB" i="1"/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is the total number of observations over the n days of observation and for the given start date t</a:t>
                </a:r>
                <a:r>
                  <a:rPr lang="en-GB" baseline="-25000" dirty="0"/>
                  <a:t>0</a:t>
                </a:r>
                <a:r>
                  <a:rPr lang="en-GB" dirty="0"/>
                  <a:t>.</a:t>
                </a:r>
              </a:p>
              <a:p>
                <a:pPr lvl="1"/>
                <a:endParaRPr lang="en-GB" dirty="0">
                  <a:effectLst/>
                </a:endParaRPr>
              </a:p>
              <a:p>
                <a:r>
                  <a:rPr lang="en-GB" dirty="0"/>
                  <a:t>Currently 8 parameters fitted: </a:t>
                </a:r>
                <a:r>
                  <a:rPr lang="en-GB" dirty="0">
                    <a:sym typeface="Symbol" pitchFamily="2" charset="2"/>
                  </a:rPr>
                  <a:t></a:t>
                </a:r>
                <a:r>
                  <a:rPr lang="en-GB" dirty="0"/>
                  <a:t>, p</a:t>
                </a:r>
                <a:r>
                  <a:rPr lang="en-GB" baseline="-25000" dirty="0"/>
                  <a:t>i, </a:t>
                </a:r>
                <a:r>
                  <a:rPr lang="en-GB" dirty="0" err="1"/>
                  <a:t>p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</a:t>
                </a:r>
                <a:r>
                  <a:rPr lang="en-GB" dirty="0" err="1"/>
                  <a:t>p</a:t>
                </a:r>
                <a:r>
                  <a:rPr lang="en-GB" baseline="-25000" dirty="0" err="1"/>
                  <a:t>s</a:t>
                </a:r>
                <a:r>
                  <a:rPr lang="en-GB" dirty="0"/>
                  <a:t>(a&gt;20yo), </a:t>
                </a:r>
                <a:r>
                  <a:rPr lang="en-GB" dirty="0" err="1"/>
                  <a:t>c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q, d and </a:t>
                </a:r>
                <a:r>
                  <a:rPr lang="en-GB" dirty="0" err="1"/>
                  <a:t>r</a:t>
                </a:r>
                <a:r>
                  <a:rPr lang="en-GB" baseline="-25000" dirty="0" err="1"/>
                  <a:t>d</a:t>
                </a:r>
                <a:endParaRPr lang="en-GB" baseline="-25000" dirty="0"/>
              </a:p>
              <a:p>
                <a:r>
                  <a:rPr lang="en-GB" dirty="0">
                    <a:effectLst/>
                  </a:rPr>
                  <a:t> priors: </a:t>
                </a:r>
              </a:p>
              <a:p>
                <a:pPr lvl="1"/>
                <a:r>
                  <a:rPr lang="en-GB" dirty="0">
                    <a:sym typeface="Symbol" pitchFamily="2" charset="2"/>
                  </a:rPr>
                  <a:t></a:t>
                </a:r>
                <a:r>
                  <a:rPr lang="en-GB" dirty="0"/>
                  <a:t>: uniform distribution ranging from 0.001 to 1 infection per million individuals at risk per day of exposure.</a:t>
                </a:r>
              </a:p>
              <a:p>
                <a:pPr lvl="1"/>
                <a:r>
                  <a:rPr lang="en-GB" dirty="0"/>
                  <a:t>p</a:t>
                </a:r>
                <a:r>
                  <a:rPr lang="en-GB" baseline="-25000" dirty="0"/>
                  <a:t>i</a:t>
                </a:r>
                <a:r>
                  <a:rPr lang="en-GB" dirty="0"/>
                  <a:t>: Beta distribution with mean 0.25.</a:t>
                </a:r>
              </a:p>
              <a:p>
                <a:pPr lvl="1"/>
                <a:r>
                  <a:rPr lang="en-GB" dirty="0" err="1"/>
                  <a:t>p</a:t>
                </a:r>
                <a:r>
                  <a:rPr lang="en-GB" baseline="-25000" dirty="0" err="1"/>
                  <a:t>s</a:t>
                </a:r>
                <a:r>
                  <a:rPr lang="en-GB" dirty="0"/>
                  <a:t>: Beta distribution with mean 0.75.</a:t>
                </a:r>
              </a:p>
              <a:p>
                <a:pPr lvl="1"/>
                <a:r>
                  <a:rPr lang="en-GB" dirty="0" err="1"/>
                  <a:t>p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q and d: Beta distribution with mean of 0.5 (Uninformative).</a:t>
                </a:r>
              </a:p>
              <a:p>
                <a:pPr lvl="1"/>
                <a:r>
                  <a:rPr lang="en-GB" dirty="0" err="1"/>
                  <a:t>c</a:t>
                </a:r>
                <a:r>
                  <a:rPr lang="en-GB" baseline="-25000" dirty="0" err="1"/>
                  <a:t>hcw</a:t>
                </a:r>
                <a:r>
                  <a:rPr lang="en-GB" dirty="0"/>
                  <a:t>: Poisson distribution with mean of 42 contacts.</a:t>
                </a:r>
              </a:p>
              <a:p>
                <a:pPr lvl="1"/>
                <a:r>
                  <a:rPr lang="en-GB" dirty="0" err="1"/>
                  <a:t>r</a:t>
                </a:r>
                <a:r>
                  <a:rPr lang="en-GB" baseline="-25000" dirty="0" err="1"/>
                  <a:t>d</a:t>
                </a:r>
                <a:r>
                  <a:rPr lang="en-GB" dirty="0"/>
                  <a:t>: Gamma distribution with shape and scale of 1.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ADAB-B06C-0E4E-B857-B59C3CC0D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6835"/>
                <a:ext cx="6474328" cy="4953965"/>
              </a:xfrm>
              <a:blipFill>
                <a:blip r:embed="rId2"/>
                <a:stretch>
                  <a:fillRect l="-587" t="-2046" r="-1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282F23F-A887-F24A-BF26-95AB3ED9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074" y="179931"/>
            <a:ext cx="4350473" cy="408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AD04A-B7C2-814B-A5B2-23D0DB9756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75" y="4268606"/>
            <a:ext cx="3304525" cy="24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0F784-FFAA-C94F-B6AE-9F95D62A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236627"/>
            <a:ext cx="3978922" cy="2956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10688-3E70-9946-A995-B754A55A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92" y="1387828"/>
            <a:ext cx="3478518" cy="258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6517F-5256-774B-A8C1-7CC4CA1B7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987" y="4228747"/>
            <a:ext cx="3158526" cy="234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F0582-41FF-614F-81A6-437EF977C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840" y="4378960"/>
            <a:ext cx="3158524" cy="234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4543E-E5F6-7045-B715-C99127DA3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577" y="1236627"/>
            <a:ext cx="3789680" cy="28159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EB99EF2-2075-EF46-9F78-6A1598BC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23341-E082-D94E-A83E-0338B9355190}"/>
              </a:ext>
            </a:extLst>
          </p:cNvPr>
          <p:cNvSpPr/>
          <p:nvPr/>
        </p:nvSpPr>
        <p:spPr>
          <a:xfrm>
            <a:off x="416560" y="5006408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K=2000, u=1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4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17AF-ADE0-9149-B635-2B4CB449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(1): death in the community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5059E-32EA-6A48-BCDD-50EF5C12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0" y="1351280"/>
            <a:ext cx="7200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60101</TotalTime>
  <Words>1203</Words>
  <Application>Microsoft Macintosh PowerPoint</Application>
  <PresentationFormat>Widescreen</PresentationFormat>
  <Paragraphs>151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Menlo</vt:lpstr>
      <vt:lpstr>Symbol</vt:lpstr>
      <vt:lpstr>Office Theme</vt:lpstr>
      <vt:lpstr>covid-eeraModel: general description EPIC / Roslin Institute /EERA: Thibaud Porphyre, Mark Bronsvoort; UKAEA: Peter Fox Scottish COVID-19 Response Consortium, RAMP</vt:lpstr>
      <vt:lpstr>Purpose of the model</vt:lpstr>
      <vt:lpstr>Model structure</vt:lpstr>
      <vt:lpstr>Model structure</vt:lpstr>
      <vt:lpstr>Implementation</vt:lpstr>
      <vt:lpstr>Quarantines and social distancing</vt:lpstr>
      <vt:lpstr>Inference</vt:lpstr>
      <vt:lpstr>Goodness of fit</vt:lpstr>
      <vt:lpstr>Validation (1): death in the community</vt:lpstr>
      <vt:lpstr>Validation (2): Community-level proportion of infectious</vt:lpstr>
      <vt:lpstr>Validation (3): age distribution</vt:lpstr>
      <vt:lpstr>PowerPoint Presentation</vt:lpstr>
      <vt:lpstr>PowerPoint Presentation</vt:lpstr>
      <vt:lpstr>Current status</vt:lpstr>
      <vt:lpstr>Required improvements  </vt:lpstr>
    </vt:vector>
  </TitlesOfParts>
  <Company>SRUC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Catriona Clark</dc:creator>
  <cp:lastModifiedBy>PORPHYRE Thibaud</cp:lastModifiedBy>
  <cp:revision>534</cp:revision>
  <cp:lastPrinted>2020-05-19T11:22:16Z</cp:lastPrinted>
  <dcterms:created xsi:type="dcterms:W3CDTF">2019-09-10T10:05:18Z</dcterms:created>
  <dcterms:modified xsi:type="dcterms:W3CDTF">2020-05-20T15:25:15Z</dcterms:modified>
</cp:coreProperties>
</file>